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7" r:id="rId5"/>
    <p:sldId id="258" r:id="rId6"/>
    <p:sldId id="272" r:id="rId7"/>
    <p:sldId id="260" r:id="rId8"/>
    <p:sldId id="259" r:id="rId9"/>
    <p:sldId id="275" r:id="rId10"/>
    <p:sldId id="276" r:id="rId11"/>
    <p:sldId id="278" r:id="rId12"/>
    <p:sldId id="284" r:id="rId13"/>
    <p:sldId id="277" r:id="rId14"/>
    <p:sldId id="279" r:id="rId15"/>
    <p:sldId id="268" r:id="rId16"/>
    <p:sldId id="263" r:id="rId17"/>
    <p:sldId id="261" r:id="rId18"/>
    <p:sldId id="262" r:id="rId19"/>
    <p:sldId id="264" r:id="rId20"/>
    <p:sldId id="285" r:id="rId21"/>
    <p:sldId id="270" r:id="rId22"/>
    <p:sldId id="271" r:id="rId23"/>
    <p:sldId id="267" r:id="rId24"/>
    <p:sldId id="269" r:id="rId25"/>
    <p:sldId id="280" r:id="rId26"/>
    <p:sldId id="265" r:id="rId27"/>
    <p:sldId id="266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5" r:id="rId36"/>
    <p:sldId id="294" r:id="rId37"/>
    <p:sldId id="296" r:id="rId38"/>
    <p:sldId id="297" r:id="rId39"/>
    <p:sldId id="304" r:id="rId40"/>
    <p:sldId id="306" r:id="rId41"/>
    <p:sldId id="305" r:id="rId42"/>
    <p:sldId id="307" r:id="rId43"/>
    <p:sldId id="298" r:id="rId44"/>
    <p:sldId id="299" r:id="rId45"/>
    <p:sldId id="300" r:id="rId46"/>
    <p:sldId id="301" r:id="rId47"/>
    <p:sldId id="302" r:id="rId48"/>
    <p:sldId id="303" r:id="rId49"/>
    <p:sldId id="281" r:id="rId50"/>
    <p:sldId id="282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356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47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10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326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51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39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35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3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10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9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3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73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08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9/05/2021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92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B5%B5%E5%B7%9E%E6%A1%A5/32450" TargetMode="External"/><Relationship Id="rId13" Type="http://schemas.openxmlformats.org/officeDocument/2006/relationships/hyperlink" Target="https://baike.baidu.com/item/%E5%B4%96%E5%A2%93/654131" TargetMode="External"/><Relationship Id="rId18" Type="http://schemas.openxmlformats.org/officeDocument/2006/relationships/hyperlink" Target="https://baike.baidu.com/item/%E4%B8%AD%E5%A4%AE%E7%A0%94%E7%A9%B6%E9%99%A2/1991121" TargetMode="External"/><Relationship Id="rId3" Type="http://schemas.openxmlformats.org/officeDocument/2006/relationships/hyperlink" Target="https://baike.baidu.com/item/%E6%A2%81%E6%80%9D%E6%88%90/121151" TargetMode="External"/><Relationship Id="rId7" Type="http://schemas.openxmlformats.org/officeDocument/2006/relationships/hyperlink" Target="https://baike.baidu.com/item/%E8%B5%B5%E5%8E%BF/1249864" TargetMode="External"/><Relationship Id="rId12" Type="http://schemas.openxmlformats.org/officeDocument/2006/relationships/hyperlink" Target="https://baike.baidu.com/item/%E5%94%90%E4%BB%A3%E5%BB%BA%E7%AD%91/1384165" TargetMode="External"/><Relationship Id="rId17" Type="http://schemas.openxmlformats.org/officeDocument/2006/relationships/hyperlink" Target="https://baike.baidu.com/item/%E7%BD%97%E5%93%B2%E6%96%87/4738847" TargetMode="External"/><Relationship Id="rId2" Type="http://schemas.openxmlformats.org/officeDocument/2006/relationships/hyperlink" Target="https://baike.baidu.com/item/%E4%B8%AD%E5%9B%BD%E8%90%A5%E9%80%A0%E5%AD%A6%E7%A4%BE%E6%B1%87%E5%88%8A/2070814" TargetMode="External"/><Relationship Id="rId16" Type="http://schemas.openxmlformats.org/officeDocument/2006/relationships/hyperlink" Target="https://baike.baidu.com/item/%E6%9D%8E%E5%BA%84/9571839" TargetMode="External"/><Relationship Id="rId20" Type="http://schemas.openxmlformats.org/officeDocument/2006/relationships/hyperlink" Target="https://baike.baidu.com/item/%E8%8E%AB%E5%AE%97%E6%B1%9F/4093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90%A5%E9%80%A0%E6%B3%95%E5%BC%8F/1126314" TargetMode="External"/><Relationship Id="rId11" Type="http://schemas.openxmlformats.org/officeDocument/2006/relationships/hyperlink" Target="https://baike.baidu.com/item/%E4%BA%94%E5%8F%B0%E5%B1%B1%E4%BD%9B%E5%85%89%E5%AF%BA%E5%A4%A7%E6%AE%BF/7933044" TargetMode="External"/><Relationship Id="rId5" Type="http://schemas.openxmlformats.org/officeDocument/2006/relationships/hyperlink" Target="https://baike.baidu.com/item/%E7%8B%AC%E4%B9%90%E5%AF%BA/341658" TargetMode="External"/><Relationship Id="rId15" Type="http://schemas.openxmlformats.org/officeDocument/2006/relationships/hyperlink" Target="https://baike.baidu.com/item/%E5%8D%97%E6%BA%AA%E5%8E%BF/813727" TargetMode="External"/><Relationship Id="rId10" Type="http://schemas.openxmlformats.org/officeDocument/2006/relationships/hyperlink" Target="https://baike.baidu.com/item/%E5%B1%B1%E4%B8%9C%E6%9B%B2%E9%98%9C%E5%AD%94%E5%BA%99/15402815" TargetMode="External"/><Relationship Id="rId19" Type="http://schemas.openxmlformats.org/officeDocument/2006/relationships/hyperlink" Target="https://baike.baidu.com/item/%E5%88%98%E8%87%B4%E5%B9%B3/1172197" TargetMode="External"/><Relationship Id="rId4" Type="http://schemas.openxmlformats.org/officeDocument/2006/relationships/hyperlink" Target="https://baike.baidu.com/item/%E8%93%9F%E5%8E%BF/331286" TargetMode="External"/><Relationship Id="rId9" Type="http://schemas.openxmlformats.org/officeDocument/2006/relationships/hyperlink" Target="https://baike.baidu.com/item/%E6%9D%AD%E5%B7%9E%E5%85%AD%E5%92%8C%E5%A1%94/6626301" TargetMode="External"/><Relationship Id="rId14" Type="http://schemas.openxmlformats.org/officeDocument/2006/relationships/hyperlink" Target="https://baike.baidu.com/item/%E4%B9%90%E5%B1%B1%E5%A4%A7%E4%BD%9B/14219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apio.net/pic/p-53789632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4390-31CF-46E4-A992-E28D522C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572001"/>
            <a:ext cx="1035376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中国营造学社的先驱者们</a:t>
            </a:r>
            <a:endParaRPr lang="en-US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10F2A3-17E2-43F4-9483-468E43A6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33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B140-E4F8-46C3-ADF2-3636906058CA}"/>
              </a:ext>
            </a:extLst>
          </p:cNvPr>
          <p:cNvSpPr txBox="1"/>
          <p:nvPr/>
        </p:nvSpPr>
        <p:spPr>
          <a:xfrm>
            <a:off x="806115" y="3453887"/>
            <a:ext cx="10461443" cy="30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            </a:t>
            </a:r>
            <a:r>
              <a:rPr lang="zh-CN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朱启钤                              梁思成                             林徽音                                刘敦桢                              陈明达                              莫宗江                              罗哲文</a:t>
            </a:r>
            <a:endParaRPr lang="en-US" sz="11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DBE3FF-DF9F-4748-B810-D5C8EF5A3253}"/>
              </a:ext>
            </a:extLst>
          </p:cNvPr>
          <p:cNvGrpSpPr/>
          <p:nvPr/>
        </p:nvGrpSpPr>
        <p:grpSpPr>
          <a:xfrm>
            <a:off x="913794" y="1263200"/>
            <a:ext cx="10353764" cy="2016890"/>
            <a:chOff x="456051" y="1271924"/>
            <a:chExt cx="10674781" cy="2037062"/>
          </a:xfrm>
        </p:grpSpPr>
        <p:pic>
          <p:nvPicPr>
            <p:cNvPr id="11" name="Picture 10" descr="A picture containing person, wall, necktie, posing&#10;&#10;Description automatically generated">
              <a:extLst>
                <a:ext uri="{FF2B5EF4-FFF2-40B4-BE49-F238E27FC236}">
                  <a16:creationId xmlns:a16="http://schemas.microsoft.com/office/drawing/2014/main" id="{045F8CBB-9023-4E20-B4B4-0253FF7A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8" r="12754"/>
            <a:stretch/>
          </p:blipFill>
          <p:spPr>
            <a:xfrm>
              <a:off x="5002240" y="1279525"/>
              <a:ext cx="1490663" cy="2027238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313EA020-A5B3-4F06-8C3E-3F8F3F4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578" y="1279525"/>
              <a:ext cx="1390650" cy="2027238"/>
            </a:xfrm>
            <a:prstGeom prst="rect">
              <a:avLst/>
            </a:prstGeom>
          </p:spPr>
        </p:pic>
        <p:pic>
          <p:nvPicPr>
            <p:cNvPr id="15" name="Picture 14" descr="A picture containing text, person, posing, black&#10;&#10;Description automatically generated">
              <a:extLst>
                <a:ext uri="{FF2B5EF4-FFF2-40B4-BE49-F238E27FC236}">
                  <a16:creationId xmlns:a16="http://schemas.microsoft.com/office/drawing/2014/main" id="{B6057DD7-16E8-4243-B376-58223840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179"/>
            <a:stretch/>
          </p:blipFill>
          <p:spPr>
            <a:xfrm>
              <a:off x="8128380" y="1271924"/>
              <a:ext cx="1390544" cy="2027238"/>
            </a:xfrm>
            <a:prstGeom prst="rect">
              <a:avLst/>
            </a:prstGeom>
          </p:spPr>
        </p:pic>
        <p:pic>
          <p:nvPicPr>
            <p:cNvPr id="5" name="Picture 4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681F550B-B8C4-4CEA-958D-EFC4CA4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3" y="1271924"/>
              <a:ext cx="1475537" cy="2034839"/>
            </a:xfrm>
            <a:prstGeom prst="rect">
              <a:avLst/>
            </a:prstGeom>
          </p:spPr>
        </p:pic>
        <p:pic>
          <p:nvPicPr>
            <p:cNvPr id="9" name="Picture 8" descr="A picture containing text, person, suit, white&#10;&#10;Description automatically generated">
              <a:extLst>
                <a:ext uri="{FF2B5EF4-FFF2-40B4-BE49-F238E27FC236}">
                  <a16:creationId xmlns:a16="http://schemas.microsoft.com/office/drawing/2014/main" id="{A0DB64C1-9ECC-4BC4-813C-E9B89C8F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8711"/>
            <a:stretch/>
          </p:blipFill>
          <p:spPr>
            <a:xfrm>
              <a:off x="3446733" y="1279525"/>
              <a:ext cx="1555507" cy="2029461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5C5AFEC-4257-4784-8D97-1A1794E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894" y="1271924"/>
              <a:ext cx="1531938" cy="2027238"/>
            </a:xfrm>
            <a:prstGeom prst="rect">
              <a:avLst/>
            </a:prstGeom>
          </p:spPr>
        </p:pic>
        <p:pic>
          <p:nvPicPr>
            <p:cNvPr id="17" name="Picture 16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0DEA7578-A967-4B2C-9D94-C22D8DE7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767" r="18007" b="1124"/>
            <a:stretch/>
          </p:blipFill>
          <p:spPr>
            <a:xfrm>
              <a:off x="456051" y="1279525"/>
              <a:ext cx="1428750" cy="202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7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88E1C824-D7FF-4F7B-A527-C5F494B6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2022475"/>
            <a:ext cx="2051050" cy="2757488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766E458-90D7-4DE5-9E53-A77E7A47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4851400"/>
            <a:ext cx="2051050" cy="1325563"/>
          </a:xfrm>
          <a:prstGeom prst="rect">
            <a:avLst/>
          </a:prstGeom>
        </p:spPr>
      </p:pic>
      <p:pic>
        <p:nvPicPr>
          <p:cNvPr id="9" name="Picture 8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C538E11D-B648-417E-B569-464C2501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2022475"/>
            <a:ext cx="3084513" cy="4154488"/>
          </a:xfrm>
          <a:prstGeom prst="rect">
            <a:avLst/>
          </a:prstGeom>
        </p:spPr>
      </p:pic>
      <p:pic>
        <p:nvPicPr>
          <p:cNvPr id="7" name="Picture 6" descr="A picture containing text, outdoor, step, gear&#10;&#10;Description automatically generated">
            <a:extLst>
              <a:ext uri="{FF2B5EF4-FFF2-40B4-BE49-F238E27FC236}">
                <a16:creationId xmlns:a16="http://schemas.microsoft.com/office/drawing/2014/main" id="{7F69E48D-1069-4181-8454-56743CE7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022475"/>
            <a:ext cx="1243013" cy="1836738"/>
          </a:xfrm>
          <a:prstGeom prst="rect">
            <a:avLst/>
          </a:prstGeom>
        </p:spPr>
      </p:pic>
      <p:pic>
        <p:nvPicPr>
          <p:cNvPr id="17" name="Picture 16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48B6E888-F2A7-4E03-9888-8294AB6E1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930650"/>
            <a:ext cx="1243013" cy="2246313"/>
          </a:xfrm>
          <a:prstGeom prst="rect">
            <a:avLst/>
          </a:prstGeom>
        </p:spPr>
      </p:pic>
      <p:pic>
        <p:nvPicPr>
          <p:cNvPr id="11" name="Picture 10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3AE264F4-2497-4CF2-A15F-74CA2F72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022475"/>
            <a:ext cx="1917700" cy="1236663"/>
          </a:xfrm>
          <a:prstGeom prst="rect">
            <a:avLst/>
          </a:prstGeom>
        </p:spPr>
      </p:pic>
      <p:pic>
        <p:nvPicPr>
          <p:cNvPr id="15" name="Picture 14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515B08DB-6611-4859-B7A4-477F3601E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13" y="2022475"/>
            <a:ext cx="1903413" cy="12366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E03008B-C291-40E8-A84E-75C1666FB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3330575"/>
            <a:ext cx="3892550" cy="284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4BD38-B60C-4AAB-94EE-359E736A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中国营造学社的野外考察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881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55BCE-843E-4748-B7A6-70CEFA980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162" y="5097595"/>
            <a:ext cx="1035367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/>
              <a:t>林徽音是风餐露宿、攀檐走壁的建筑史学家，写诗只是她的业余爱好，她和各种三角恋、青春浪漫剧无任何关系。</a:t>
            </a:r>
            <a:endParaRPr lang="en-AU" sz="2800" dirty="0"/>
          </a:p>
        </p:txBody>
      </p:sp>
      <p:pic>
        <p:nvPicPr>
          <p:cNvPr id="5" name="Picture 4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904AFBCE-8A00-40F5-949F-468755B72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87" y="747127"/>
            <a:ext cx="3084513" cy="4154488"/>
          </a:xfrm>
          <a:prstGeom prst="rect">
            <a:avLst/>
          </a:prstGeom>
        </p:spPr>
      </p:pic>
      <p:pic>
        <p:nvPicPr>
          <p:cNvPr id="6" name="Picture 5" descr="A picture containing text, person, suit, white&#10;&#10;Description automatically generated">
            <a:extLst>
              <a:ext uri="{FF2B5EF4-FFF2-40B4-BE49-F238E27FC236}">
                <a16:creationId xmlns:a16="http://schemas.microsoft.com/office/drawing/2014/main" id="{3C80B2FC-65D2-4F10-81EB-BF080EF4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7" b="8711"/>
          <a:stretch/>
        </p:blipFill>
        <p:spPr>
          <a:xfrm>
            <a:off x="6096000" y="747126"/>
            <a:ext cx="3119393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4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5DF-694C-44B0-966D-947852B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b="1" dirty="0"/>
              <a:t>中国营造学社简史</a:t>
            </a:r>
            <a:endParaRPr lang="en-AU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DEE2E-F667-44F8-BDFC-68CB18CD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3498"/>
              </p:ext>
            </p:extLst>
          </p:nvPr>
        </p:nvGraphicFramePr>
        <p:xfrm>
          <a:off x="600173" y="1206632"/>
          <a:ext cx="10991653" cy="5465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85740">
                  <a:extLst>
                    <a:ext uri="{9D8B030D-6E8A-4147-A177-3AD203B41FA5}">
                      <a16:colId xmlns:a16="http://schemas.microsoft.com/office/drawing/2014/main" val="55415681"/>
                    </a:ext>
                  </a:extLst>
                </a:gridCol>
                <a:gridCol w="9605913">
                  <a:extLst>
                    <a:ext uri="{9D8B030D-6E8A-4147-A177-3AD203B41FA5}">
                      <a16:colId xmlns:a16="http://schemas.microsoft.com/office/drawing/2014/main" val="1149307668"/>
                    </a:ext>
                  </a:extLst>
                </a:gridCol>
              </a:tblGrid>
              <a:tr h="129461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>
                          <a:solidFill>
                            <a:srgbClr val="333333"/>
                          </a:solidFill>
                          <a:effectLst/>
                        </a:rPr>
                        <a:t>时间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大事记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745512583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1930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中国 营造学社正式成立。是年，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中国营造学社汇刊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创刊。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48306037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学社设文献和法式两部，前者重资料收集，后者重事物测量和法式整理。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70204324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首次赴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蓟县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独乐寺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。建于辽代的独乐寺，上承唐代遗风，下起宋式营造，是研究中国建筑发展和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营造法式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01581302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1933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调查山西大同应县及河北正定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赵县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等古建筑，发现多处宋辽金时期的古建，包括应县佛宫寺木塔和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赵州桥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4606667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调查山西河北多处古建。同时，应浙江建设厅之邀，计划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杭州六和塔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的修建计划，并调查浙江古建。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96086917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故宫文物整理委员会聘请学社为技术顾问，学社得以修葺北平许多古建。又筹划了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山东曲阜孔庙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重修计划，同年还调查了河北河南苏州北平等多处古建。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47408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AU" sz="1200">
                          <a:solidFill>
                            <a:srgbClr val="333333"/>
                          </a:solidFill>
                          <a:effectLst/>
                        </a:rPr>
                        <a:t>1936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调查河北，山东，山西，陕西等多处古建。同年，日寇侵华在即，学社同志将在华北地区的古建筑测毕，为中国古建筑遗产留下尽可能多的宝贵资料。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4104826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1937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继续在河北，河南，山东，山西，山西等地开展调查。其中，山西的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1"/>
                        </a:rPr>
                        <a:t>五台山佛光寺大殿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被确认为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2"/>
                        </a:rPr>
                        <a:t>唐代建筑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，其发现意义重大。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0807399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1938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学社临时迁往昆明。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月，对昆明古建进行考察。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月赴滇西北部进行考察。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7044081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开始计划已久的川康地区调查，调查古建包括汉阙，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3"/>
                        </a:rPr>
                        <a:t>崖墓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，摩崖石刻，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4"/>
                        </a:rPr>
                        <a:t>乐山大佛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等。这是学社同仁最后一次野外考察。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13820750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1940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年冬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随中央研究历史语言研究所迁往四川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5"/>
                        </a:rPr>
                        <a:t>南溪县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6"/>
                        </a:rPr>
                        <a:t>李庄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7029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年以后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学社无力组织野外考察，集中精力整理资料，其中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编写了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图像与中国建筑史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083629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梁思成率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编写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战时文物建筑保护目录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，使许多古建幸免于难。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666217685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年抗战胜利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学社经费来源已经枯竭。教育部建议将学社与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8"/>
                        </a:rPr>
                        <a:t>中央研究院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史语所或中央博物馆合并。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遂决定到清华大学创办建筑系，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9"/>
                        </a:rPr>
                        <a:t>刘致平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20"/>
                        </a:rPr>
                        <a:t>莫宗江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也随梁思成到清华大学。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41388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3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66681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264842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东亚传统建筑</a:t>
            </a:r>
            <a:r>
              <a:rPr lang="zh-CN" altLang="en-US" sz="4800" dirty="0">
                <a:solidFill>
                  <a:srgbClr val="FFFFFF"/>
                </a:solidFill>
              </a:rPr>
              <a:t>以木</a:t>
            </a:r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框架结构为主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唐宋建筑的分层结构</a:t>
            </a:r>
            <a:r>
              <a:rPr lang="zh-CN" altLang="en-US" b="1" dirty="0"/>
              <a:t>示意</a:t>
            </a:r>
            <a:r>
              <a:rPr lang="zh-CN" altLang="en-US" b="1" kern="1200" dirty="0">
                <a:latin typeface="+mj-lt"/>
                <a:ea typeface="+mj-ea"/>
                <a:cs typeface="+mj-cs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5DA-5A3A-4F95-9CBA-C591F0A2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D1F5-88D9-4D47-8162-7F840B9D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我对建筑学的理解</a:t>
            </a:r>
            <a:endParaRPr lang="en-AU" altLang="zh-CN" dirty="0"/>
          </a:p>
          <a:p>
            <a:r>
              <a:rPr lang="zh-CN" altLang="en-US" dirty="0"/>
              <a:t>中国古建筑？东亚古建筑</a:t>
            </a:r>
            <a:endParaRPr lang="en-AU" altLang="zh-CN" dirty="0"/>
          </a:p>
          <a:p>
            <a:r>
              <a:rPr lang="zh-CN" altLang="en-US" dirty="0"/>
              <a:t>中国营造学社</a:t>
            </a:r>
            <a:endParaRPr lang="en-AU" altLang="zh-CN" dirty="0"/>
          </a:p>
          <a:p>
            <a:r>
              <a:rPr lang="zh-CN" altLang="en-US" dirty="0"/>
              <a:t>木结构</a:t>
            </a:r>
            <a:endParaRPr lang="en-AU" altLang="zh-CN" dirty="0"/>
          </a:p>
          <a:p>
            <a:r>
              <a:rPr lang="zh-CN" altLang="en-US" dirty="0"/>
              <a:t>木结构的蜕变</a:t>
            </a:r>
            <a:endParaRPr lang="en-AU" altLang="zh-CN" dirty="0"/>
          </a:p>
          <a:p>
            <a:r>
              <a:rPr lang="zh-CN" altLang="en-US" dirty="0"/>
              <a:t>古建筑的地域差异</a:t>
            </a:r>
            <a:endParaRPr lang="en-AU" altLang="zh-CN" dirty="0"/>
          </a:p>
          <a:p>
            <a:r>
              <a:rPr lang="zh-CN" altLang="en-US" dirty="0"/>
              <a:t>我和我的朋友的作品</a:t>
            </a:r>
            <a:endParaRPr lang="en-AU" altLang="zh-CN" dirty="0"/>
          </a:p>
          <a:p>
            <a:r>
              <a:rPr lang="zh-CN" altLang="en-US" dirty="0"/>
              <a:t>古建筑的复原和数字化</a:t>
            </a:r>
            <a:endParaRPr lang="en-AU" altLang="zh-CN" dirty="0"/>
          </a:p>
          <a:p>
            <a:r>
              <a:rPr lang="zh-CN" altLang="en-US" dirty="0"/>
              <a:t>学习古建筑需要读哪些书？</a:t>
            </a:r>
            <a:endParaRPr lang="en-AU" altLang="zh-CN" dirty="0"/>
          </a:p>
          <a:p>
            <a:r>
              <a:rPr lang="zh-CN" altLang="en-US" dirty="0"/>
              <a:t>走南闯北去看古建筑</a:t>
            </a:r>
            <a:endParaRPr lang="en-AU" altLang="zh-C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AC5B40-56C7-4AEF-A9D5-9A50521E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891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2219857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枓栱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700087C-EE8B-4D89-95AB-0DB071A6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650224"/>
            <a:ext cx="26955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365125"/>
            <a:ext cx="6765130" cy="922499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B760-88DB-4C0F-BB9A-7D96C16F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543224"/>
            <a:ext cx="4482680" cy="2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B0526-A750-4158-8683-95E8EB1E7A22}"/>
              </a:ext>
            </a:extLst>
          </p:cNvPr>
          <p:cNvSpPr txBox="1"/>
          <p:nvPr/>
        </p:nvSpPr>
        <p:spPr>
          <a:xfrm>
            <a:off x="7274374" y="195943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C3AA0-EF8E-45CE-8F9E-E07BCAE33643}"/>
              </a:ext>
            </a:extLst>
          </p:cNvPr>
          <p:cNvSpPr txBox="1"/>
          <p:nvPr/>
        </p:nvSpPr>
        <p:spPr>
          <a:xfrm>
            <a:off x="9877647" y="3429000"/>
            <a:ext cx="206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华林寺大殿（福州）</a:t>
            </a:r>
            <a:endParaRPr lang="en-A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b="1" dirty="0"/>
              <a:t>木结构的蜕变：</a:t>
            </a:r>
            <a:br>
              <a:rPr lang="en-AU" altLang="zh-CN" sz="4800" b="1" dirty="0"/>
            </a:br>
            <a:r>
              <a:rPr lang="zh-CN" altLang="en-US" sz="4800" b="1" dirty="0"/>
              <a:t>宋代以后，斗栱不断缩小，逐渐失去结构的意义，最后沦为装饰物。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62841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" y="263843"/>
            <a:ext cx="4548846" cy="614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3C573-99FC-48E1-BF78-A3B0F213CFBE}"/>
              </a:ext>
            </a:extLst>
          </p:cNvPr>
          <p:cNvSpPr txBox="1"/>
          <p:nvPr/>
        </p:nvSpPr>
        <p:spPr>
          <a:xfrm>
            <a:off x="1335330" y="6409491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318720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斗栱最终沦为装饰性构件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4824098" y="597511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明代和清代的官式建筑的斗栱已经不具备关键结构作用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古建筑的地域差异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1407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官式建筑和地方建筑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CBC3E-596C-41DC-A459-26D6FF05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2" y="2041502"/>
            <a:ext cx="5585977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198780" y="1598587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569B99-38D9-4CEF-9ADA-33275B4F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9" y="2041501"/>
            <a:ext cx="5170560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F24F9-0EB6-4D87-8C39-5B2ACC2A7426}"/>
              </a:ext>
            </a:extLst>
          </p:cNvPr>
          <p:cNvSpPr txBox="1"/>
          <p:nvPr/>
        </p:nvSpPr>
        <p:spPr>
          <a:xfrm>
            <a:off x="2831339" y="6063734"/>
            <a:ext cx="13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故宫太和殿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7890631" y="6103088"/>
            <a:ext cx="21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真如寺大殿（上海）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436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我对建筑学的理解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70590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中国建筑和日本建筑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700216" y="1635741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8013281" y="6103088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兴福寺东金堂（日本）</a:t>
            </a:r>
            <a:endParaRPr lang="en-A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9CBFF8-1CF4-4BFE-B41D-4C18A302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63" y="2063691"/>
            <a:ext cx="5162628" cy="39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3E415E9-092E-4969-9AE8-E640FDC1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5" y="2317898"/>
            <a:ext cx="5767648" cy="35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EC411-CDCA-4113-B79D-8F8545567681}"/>
              </a:ext>
            </a:extLst>
          </p:cNvPr>
          <p:cNvSpPr txBox="1"/>
          <p:nvPr/>
        </p:nvSpPr>
        <p:spPr>
          <a:xfrm>
            <a:off x="2311891" y="6063734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佛光寺东大殿（山西）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57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我的古建筑作品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529901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3768-0361-4701-A742-9F5440C3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上海财神庙财神殿（设计者：盛春楠，上海创物设计）</a:t>
            </a:r>
            <a:endParaRPr lang="en-AU" dirty="0"/>
          </a:p>
        </p:txBody>
      </p:sp>
      <p:pic>
        <p:nvPicPr>
          <p:cNvPr id="5" name="Picture 4" descr="A picture containing text, circuit&#10;&#10;Description automatically generated">
            <a:extLst>
              <a:ext uri="{FF2B5EF4-FFF2-40B4-BE49-F238E27FC236}">
                <a16:creationId xmlns:a16="http://schemas.microsoft.com/office/drawing/2014/main" id="{896CC30B-1CCF-485D-94EF-ADD97CA8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" y="1860698"/>
            <a:ext cx="6043842" cy="4274287"/>
          </a:xfrm>
          <a:prstGeom prst="rect">
            <a:avLst/>
          </a:prstGeom>
        </p:spPr>
      </p:pic>
      <p:pic>
        <p:nvPicPr>
          <p:cNvPr id="7" name="Picture 6" descr="A picture containing sky, building, outdoor, place of worship&#10;&#10;Description automatically generated">
            <a:extLst>
              <a:ext uri="{FF2B5EF4-FFF2-40B4-BE49-F238E27FC236}">
                <a16:creationId xmlns:a16="http://schemas.microsoft.com/office/drawing/2014/main" id="{09748917-7120-48F0-A5CE-EE16E0759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21" y="1860697"/>
            <a:ext cx="5699051" cy="427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CEAED-C52C-4478-B9DB-B3B817380401}"/>
              </a:ext>
            </a:extLst>
          </p:cNvPr>
          <p:cNvSpPr txBox="1"/>
          <p:nvPr/>
        </p:nvSpPr>
        <p:spPr>
          <a:xfrm>
            <a:off x="4095245" y="6223591"/>
            <a:ext cx="434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设计单位：上海创物建筑设计有限公司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330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我朋友古建筑作品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60653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296A-F605-4D6F-A6B7-8534FE4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5" y="609600"/>
            <a:ext cx="11015330" cy="1326321"/>
          </a:xfrm>
        </p:spPr>
        <p:txBody>
          <a:bodyPr/>
          <a:lstStyle/>
          <a:p>
            <a:r>
              <a:rPr lang="zh-CN" altLang="en-US" dirty="0"/>
              <a:t>江阴神华寺大雄宝殿（设计者：程平，苏州合易设计）</a:t>
            </a:r>
            <a:endParaRPr lang="en-AU" dirty="0"/>
          </a:p>
        </p:txBody>
      </p:sp>
      <p:pic>
        <p:nvPicPr>
          <p:cNvPr id="7" name="Picture 6" descr="A picture containing outdoor, building, place of worship, temple&#10;&#10;Description automatically generated">
            <a:extLst>
              <a:ext uri="{FF2B5EF4-FFF2-40B4-BE49-F238E27FC236}">
                <a16:creationId xmlns:a16="http://schemas.microsoft.com/office/drawing/2014/main" id="{AD246EEA-C6F2-4EF1-BFDF-0AB5D522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5428"/>
            <a:ext cx="6090674" cy="4066089"/>
          </a:xfrm>
          <a:prstGeom prst="rect">
            <a:avLst/>
          </a:prstGeom>
        </p:spPr>
      </p:pic>
      <p:pic>
        <p:nvPicPr>
          <p:cNvPr id="9" name="Picture 8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97FC724E-420C-4B3A-BFDE-CAD5EC4E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" y="1855068"/>
            <a:ext cx="6090675" cy="43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3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古建筑的复原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65222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唐代建筑彩画复原（作者：鸱甍子）</a:t>
            </a:r>
            <a:endParaRPr lang="en-AU" dirty="0"/>
          </a:p>
        </p:txBody>
      </p:sp>
      <p:pic>
        <p:nvPicPr>
          <p:cNvPr id="5" name="Picture 4" descr="A picture containing clouds&#10;&#10;Description automatically generated">
            <a:extLst>
              <a:ext uri="{FF2B5EF4-FFF2-40B4-BE49-F238E27FC236}">
                <a16:creationId xmlns:a16="http://schemas.microsoft.com/office/drawing/2014/main" id="{ECA42446-D1CC-4F20-88BB-2827CA4A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5116"/>
          <a:stretch/>
        </p:blipFill>
        <p:spPr>
          <a:xfrm>
            <a:off x="0" y="2275367"/>
            <a:ext cx="12192000" cy="3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4" name="Picture 3" descr="A picture containing text, sky, outdoor, water&#10;&#10;Description automatically generated">
            <a:extLst>
              <a:ext uri="{FF2B5EF4-FFF2-40B4-BE49-F238E27FC236}">
                <a16:creationId xmlns:a16="http://schemas.microsoft.com/office/drawing/2014/main" id="{80A25331-1CA5-480E-9948-966E2A0A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30078"/>
          <a:stretch/>
        </p:blipFill>
        <p:spPr>
          <a:xfrm>
            <a:off x="0" y="2147777"/>
            <a:ext cx="12192000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3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5" name="Picture 4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B196F384-D450-4D00-8241-9FFBE4BA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00" y="1695892"/>
            <a:ext cx="8931349" cy="5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古建筑的数字化：</a:t>
            </a:r>
            <a:br>
              <a:rPr lang="en-AU" altLang="zh-CN" sz="4800" b="1" dirty="0"/>
            </a:br>
            <a:r>
              <a:rPr lang="zh-CN" altLang="en-US" sz="4800" b="1" dirty="0"/>
              <a:t>工具开发、点云扫描、</a:t>
            </a:r>
            <a:r>
              <a:rPr lang="en-US" altLang="zh-CN" sz="4800" b="1" dirty="0"/>
              <a:t>BIM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4573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35753"/>
            <a:ext cx="3397898" cy="838524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5" name="Picture 4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3862E9EA-8171-43F0-8469-30C4D4B34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r="17744"/>
          <a:stretch/>
        </p:blipFill>
        <p:spPr>
          <a:xfrm>
            <a:off x="1303872" y="2276970"/>
            <a:ext cx="4536948" cy="4215478"/>
          </a:xfrm>
          <a:prstGeom prst="rect">
            <a:avLst/>
          </a:prstGeom>
        </p:spPr>
      </p:pic>
      <p:pic>
        <p:nvPicPr>
          <p:cNvPr id="7" name="Picture 6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B09C8790-C32C-4494-A576-B53D8EC18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r="20320"/>
          <a:stretch/>
        </p:blipFill>
        <p:spPr>
          <a:xfrm>
            <a:off x="6351181" y="2276970"/>
            <a:ext cx="4515293" cy="42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7739E-2CE4-43A3-ACE1-FE6BAF77D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9471"/>
          <a:stretch/>
        </p:blipFill>
        <p:spPr>
          <a:xfrm>
            <a:off x="625539" y="2267448"/>
            <a:ext cx="5465136" cy="39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2085C-5FF1-428D-925F-048264797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r="9543"/>
          <a:stretch/>
        </p:blipFill>
        <p:spPr>
          <a:xfrm>
            <a:off x="6101327" y="2267448"/>
            <a:ext cx="5794744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19210FC-5A7F-4726-9F7C-805D75E6E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02" y="2171820"/>
            <a:ext cx="7368364" cy="442312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EB70FA-6979-4E96-91B4-38F946678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77" y="2171821"/>
            <a:ext cx="7368364" cy="4423129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786F8C-4B16-47D9-A52D-635EAF032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4" y="1649657"/>
            <a:ext cx="3242930" cy="52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草图大师的古建筑插件（作者：鸱甍子）</a:t>
            </a:r>
            <a:endParaRPr lang="en-AU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AD978E-3B44-44ED-9D8B-CAD1824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68" y="1935921"/>
            <a:ext cx="7308213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68" y="96370"/>
            <a:ext cx="10302948" cy="1063256"/>
          </a:xfrm>
        </p:spPr>
        <p:txBody>
          <a:bodyPr/>
          <a:lstStyle/>
          <a:p>
            <a:r>
              <a:rPr lang="zh-CN" altLang="en-US" dirty="0"/>
              <a:t>古建筑的三维点云扫描（作者：曹闵，北京通感科技）</a:t>
            </a:r>
            <a:endParaRPr lang="en-AU" dirty="0"/>
          </a:p>
        </p:txBody>
      </p:sp>
      <p:pic>
        <p:nvPicPr>
          <p:cNvPr id="4" name="Picture 3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36A19399-F480-4E6E-9570-B3DFED37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8696" r="24099" b="5797"/>
          <a:stretch/>
        </p:blipFill>
        <p:spPr>
          <a:xfrm>
            <a:off x="256770" y="1159626"/>
            <a:ext cx="3030279" cy="5698374"/>
          </a:xfrm>
          <a:prstGeom prst="rect">
            <a:avLst/>
          </a:prstGeom>
        </p:spPr>
      </p:pic>
      <p:pic>
        <p:nvPicPr>
          <p:cNvPr id="7" name="Picture 6" descr="A picture containing factory&#10;&#10;Description automatically generated">
            <a:extLst>
              <a:ext uri="{FF2B5EF4-FFF2-40B4-BE49-F238E27FC236}">
                <a16:creationId xmlns:a16="http://schemas.microsoft.com/office/drawing/2014/main" id="{DB505C53-33DD-427D-AE2C-985E6DC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/>
          <a:stretch/>
        </p:blipFill>
        <p:spPr>
          <a:xfrm>
            <a:off x="9035123" y="1159626"/>
            <a:ext cx="2887176" cy="569837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35DF94-E786-4A4B-A94A-19EC8DFE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1" y="1159626"/>
            <a:ext cx="2446121" cy="5698375"/>
          </a:xfrm>
          <a:prstGeom prst="rect">
            <a:avLst/>
          </a:prstGeom>
        </p:spPr>
      </p:pic>
      <p:pic>
        <p:nvPicPr>
          <p:cNvPr id="13" name="Picture 12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2FA7BFB6-A931-46A5-A5D7-2EB7DAD3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3" y="1159626"/>
            <a:ext cx="2841799" cy="56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8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75E31C1E-F813-4AAD-941D-42DB861B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1380144"/>
            <a:ext cx="9852837" cy="5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1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8" name="Picture 7" descr="A picture containing wooden, furniture&#10;&#10;Description automatically generated">
            <a:extLst>
              <a:ext uri="{FF2B5EF4-FFF2-40B4-BE49-F238E27FC236}">
                <a16:creationId xmlns:a16="http://schemas.microsoft.com/office/drawing/2014/main" id="{A769039F-241A-4421-B387-E5A286F7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58" y="1226266"/>
            <a:ext cx="8452884" cy="56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305C5-D82C-4679-AB78-F2D2370EE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10" y="1525905"/>
            <a:ext cx="9920177" cy="53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70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4" name="Picture 3" descr="A picture containing house&#10;&#10;Description automatically generated">
            <a:extLst>
              <a:ext uri="{FF2B5EF4-FFF2-40B4-BE49-F238E27FC236}">
                <a16:creationId xmlns:a16="http://schemas.microsoft.com/office/drawing/2014/main" id="{869AA535-AD7F-472C-85B3-AE90525D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5307"/>
            <a:ext cx="12192000" cy="53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学习古建筑需要读哪些书？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304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0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建筑学被各大学科瓜分？还是建筑学统领各大学科？</a:t>
            </a:r>
            <a:endParaRPr lang="en-AU" sz="3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26EC-7E35-432C-91C0-39FF3BB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古建筑书单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FFC3-6493-4011-BE41-E4624B3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7944" cy="4351338"/>
          </a:xfrm>
        </p:spPr>
        <p:txBody>
          <a:bodyPr/>
          <a:lstStyle/>
          <a:p>
            <a:r>
              <a:rPr lang="zh-CN" altLang="en-US" dirty="0"/>
              <a:t>营造法式</a:t>
            </a:r>
            <a:endParaRPr lang="en-AU" altLang="zh-CN" dirty="0"/>
          </a:p>
          <a:p>
            <a:r>
              <a:rPr lang="zh-CN" altLang="en-US" dirty="0"/>
              <a:t>图像中国建筑史</a:t>
            </a:r>
            <a:endParaRPr lang="en-AU" altLang="zh-CN" dirty="0"/>
          </a:p>
          <a:p>
            <a:r>
              <a:rPr lang="zh-CN" altLang="en-US" dirty="0"/>
              <a:t>营造法式注释</a:t>
            </a:r>
            <a:endParaRPr lang="en-AU" altLang="zh-CN" dirty="0"/>
          </a:p>
          <a:p>
            <a:r>
              <a:rPr lang="zh-CN" altLang="en-US" dirty="0"/>
              <a:t>清式营造则例</a:t>
            </a:r>
            <a:endParaRPr lang="en-AU" altLang="zh-CN" dirty="0"/>
          </a:p>
          <a:p>
            <a:r>
              <a:rPr lang="zh-CN" altLang="en-US" dirty="0"/>
              <a:t>营造法原</a:t>
            </a:r>
            <a:endParaRPr lang="en-AU" altLang="zh-CN" dirty="0"/>
          </a:p>
          <a:p>
            <a:r>
              <a:rPr lang="zh-CN" altLang="en-US" dirty="0"/>
              <a:t>营造法原诠释</a:t>
            </a:r>
            <a:endParaRPr lang="en-AU" altLang="zh-CN" dirty="0"/>
          </a:p>
          <a:p>
            <a:r>
              <a:rPr lang="zh-CN" altLang="en-US" dirty="0"/>
              <a:t>斗栱（上、下）</a:t>
            </a:r>
            <a:endParaRPr lang="en-AU" altLang="zh-CN" dirty="0"/>
          </a:p>
          <a:p>
            <a:r>
              <a:rPr lang="zh-CN" altLang="en-US" dirty="0"/>
              <a:t>中国古建筑木作营造技术</a:t>
            </a:r>
            <a:endParaRPr lang="en-AU" altLang="zh-CN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B9691-A32C-4BAB-BB2C-D158329B78A1}"/>
              </a:ext>
            </a:extLst>
          </p:cNvPr>
          <p:cNvSpPr txBox="1">
            <a:spLocks/>
          </p:cNvSpPr>
          <p:nvPr/>
        </p:nvSpPr>
        <p:spPr>
          <a:xfrm>
            <a:off x="6326171" y="1825625"/>
            <a:ext cx="4487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营造法式辞解</a:t>
            </a:r>
            <a:endParaRPr lang="en-AU" altLang="zh-CN" dirty="0"/>
          </a:p>
          <a:p>
            <a:r>
              <a:rPr lang="zh-CN" altLang="en-US" dirty="0"/>
              <a:t>应县木塔</a:t>
            </a:r>
            <a:endParaRPr lang="en-AU" altLang="zh-CN" dirty="0"/>
          </a:p>
          <a:p>
            <a:r>
              <a:rPr lang="zh-CN" altLang="en-US" dirty="0"/>
              <a:t>蓟县独乐寺</a:t>
            </a:r>
            <a:endParaRPr lang="en-AU" altLang="zh-CN" dirty="0"/>
          </a:p>
          <a:p>
            <a:r>
              <a:rPr lang="zh-CN" altLang="en-US" dirty="0"/>
              <a:t>义县奉国寺</a:t>
            </a:r>
            <a:endParaRPr lang="en-AU" altLang="zh-CN" dirty="0"/>
          </a:p>
          <a:p>
            <a:r>
              <a:rPr lang="zh-CN" altLang="en-US" dirty="0"/>
              <a:t>中国古代建筑史</a:t>
            </a:r>
            <a:endParaRPr lang="en-AU" altLang="zh-CN" dirty="0"/>
          </a:p>
          <a:p>
            <a:r>
              <a:rPr lang="zh-CN" altLang="en-US" dirty="0"/>
              <a:t>中国古代建筑史（</a:t>
            </a:r>
            <a:r>
              <a:rPr lang="en-US" altLang="zh-CN" dirty="0"/>
              <a:t>6</a:t>
            </a:r>
            <a:r>
              <a:rPr lang="zh-CN" altLang="en-US" dirty="0"/>
              <a:t>册）</a:t>
            </a:r>
            <a:endParaRPr lang="en-AU" altLang="zh-CN" dirty="0"/>
          </a:p>
          <a:p>
            <a:r>
              <a:rPr lang="zh-CN" altLang="en-US" dirty="0"/>
              <a:t>唐风建筑营造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2104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走南闯北去看古建筑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678534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走南闯北去看古建筑（未全部列出）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636335" y="1489353"/>
            <a:ext cx="69377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佛光寺东大殿、文殊殿（唐，山西五台）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应县木塔（辽，山西应县）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晋祠圣母殿（宋，山西太原）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善化寺大雄宝殿、三圣殿、天王殿（辽、金，山西大同）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华严寺大雄宝殿、薄伽教藏殿（辽、金，山西大同）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永乐宫三清殿（元，山西</a:t>
            </a:r>
            <a:r>
              <a:rPr lang="zh-TW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  <a:hlinkClick r:id="rId2" tooltip="芮城永樂宮無極殿(三清殿) The Wuji Hall(The Hall of the Three Pristine Ones)(1261, Yuan  Dynasty), Ruicheng County, Yuncheng, Shanxi Province, China | Mapio.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芮城</a:t>
            </a: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奉国寺大雄宝殿（辽，辽宁义县）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独乐寺观音阁、山门（辽，天津蓟县）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隆兴寺摩尼殿、轮转藏殿（宋，河北正定）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临济寺澄灵塔（宋，河北正定）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少林寺初祖庵大殿（宋，河南登封）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玄妙观三清殿（宋，江苏苏州）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真如寺大殿（元，上海）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保国寺大殿（宋，浙江宁波）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华林寺大殿（五代，福建福州）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开元寺双塔（宋，福建泉州）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元妙观三清殿（宋，福建莆田）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梅庵大雄宝殿（宋，广东肇庆）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091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中国古建筑？东亚古建筑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6649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5125"/>
            <a:ext cx="10353761" cy="942049"/>
          </a:xfrm>
        </p:spPr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61965-3A46-4F70-A02D-CC3D4596DF30}"/>
              </a:ext>
            </a:extLst>
          </p:cNvPr>
          <p:cNvSpPr txBox="1"/>
          <p:nvPr/>
        </p:nvSpPr>
        <p:spPr>
          <a:xfrm>
            <a:off x="4398096" y="6529622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D07CA-C82D-43B5-AE26-B4ACC34333CD}"/>
              </a:ext>
            </a:extLst>
          </p:cNvPr>
          <p:cNvSpPr txBox="1"/>
          <p:nvPr/>
        </p:nvSpPr>
        <p:spPr>
          <a:xfrm>
            <a:off x="8232694" y="3676840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D1B3A-F377-4F54-8748-FDC45E455A3A}"/>
              </a:ext>
            </a:extLst>
          </p:cNvPr>
          <p:cNvSpPr txBox="1"/>
          <p:nvPr/>
        </p:nvSpPr>
        <p:spPr>
          <a:xfrm>
            <a:off x="8148383" y="6439489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4058"/>
            <a:ext cx="10353761" cy="969736"/>
          </a:xfrm>
        </p:spPr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414781" y="1313895"/>
            <a:ext cx="3753790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中国营造学社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98533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1577</TotalTime>
  <Words>1598</Words>
  <Application>Microsoft Office PowerPoint</Application>
  <PresentationFormat>Widescreen</PresentationFormat>
  <Paragraphs>218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YouYuan</vt:lpstr>
      <vt:lpstr>Arial</vt:lpstr>
      <vt:lpstr>Bookman Old Style</vt:lpstr>
      <vt:lpstr>Rockwell</vt:lpstr>
      <vt:lpstr>Damask</vt:lpstr>
      <vt:lpstr>中国传统木构建筑简述</vt:lpstr>
      <vt:lpstr>中国传统木构建筑简述</vt:lpstr>
      <vt:lpstr>我对建筑学的理解</vt:lpstr>
      <vt:lpstr>设计的空间粒度</vt:lpstr>
      <vt:lpstr>建筑学被各大学科瓜分？还是建筑学统领各大学科？</vt:lpstr>
      <vt:lpstr>中国古建筑？东亚古建筑</vt:lpstr>
      <vt:lpstr>传统木构建筑的外形</vt:lpstr>
      <vt:lpstr>东亚传统木构建筑的两个维度</vt:lpstr>
      <vt:lpstr>中国营造学社</vt:lpstr>
      <vt:lpstr>中国营造学社的先驱者们</vt:lpstr>
      <vt:lpstr>中国营造学社的野外考察</vt:lpstr>
      <vt:lpstr>林徽音是风餐露宿、攀檐走壁的建筑史学家，写诗只是她的业余爱好，她和各种三角恋、青春浪漫剧无任何关系。</vt:lpstr>
      <vt:lpstr>中国营造学社简史</vt:lpstr>
      <vt:lpstr>木结构</vt:lpstr>
      <vt:lpstr>东亚传统建筑以木框架结构为主</vt:lpstr>
      <vt:lpstr>唐宋建筑的分层结构示意：唐代庑殿式建筑</vt:lpstr>
      <vt:lpstr>唐宋建筑的分层结构举例：平坐建筑</vt:lpstr>
      <vt:lpstr>唐宋建筑的分层结构示意（宋式）</vt:lpstr>
      <vt:lpstr>唐宋建筑的分层结构——铺作层</vt:lpstr>
      <vt:lpstr>唐宋建筑的分层结构——铺作层</vt:lpstr>
      <vt:lpstr>枓栱</vt:lpstr>
      <vt:lpstr>不同风格的斗栱</vt:lpstr>
      <vt:lpstr>斗栱的拼装</vt:lpstr>
      <vt:lpstr>唐宋建筑的斗栱融合于木构架</vt:lpstr>
      <vt:lpstr>木结构的蜕变： 宋代以后，斗栱不断缩小，逐渐失去结构的意义，最后沦为装饰物。</vt:lpstr>
      <vt:lpstr>PowerPoint Presentation</vt:lpstr>
      <vt:lpstr>斗栱最终沦为装饰性构件</vt:lpstr>
      <vt:lpstr>古建筑的地域差异</vt:lpstr>
      <vt:lpstr>官式建筑和地方建筑</vt:lpstr>
      <vt:lpstr>中国建筑和日本建筑</vt:lpstr>
      <vt:lpstr>我的古建筑作品</vt:lpstr>
      <vt:lpstr>上海财神庙财神殿（设计者：盛春楠，上海创物设计）</vt:lpstr>
      <vt:lpstr>我朋友古建筑作品</vt:lpstr>
      <vt:lpstr>江阴神华寺大雄宝殿（设计者：程平，苏州合易设计）</vt:lpstr>
      <vt:lpstr>古建筑的复原</vt:lpstr>
      <vt:lpstr>唐代建筑彩画复原（作者：鸱甍子）</vt:lpstr>
      <vt:lpstr>唐兴庆宫复原（作者：鸱甍子）</vt:lpstr>
      <vt:lpstr>唐兴庆宫复原（作者：鸱甍子）</vt:lpstr>
      <vt:lpstr>古建筑的数字化： 工具开发、点云扫描、BIM</vt:lpstr>
      <vt:lpstr>古建筑转角的参数化构件（作者：盛春楠）</vt:lpstr>
      <vt:lpstr>古建筑转角的参数化构件（作者：盛春楠）</vt:lpstr>
      <vt:lpstr>古建筑转角的参数化构件（作者：盛春楠）</vt:lpstr>
      <vt:lpstr>草图大师的古建筑插件（作者：鸱甍子）</vt:lpstr>
      <vt:lpstr>古建筑的三维点云扫描（作者：曹闵，北京通感科技）</vt:lpstr>
      <vt:lpstr>古建筑的集成数字化设计（作者：曹闵，北京建工）</vt:lpstr>
      <vt:lpstr>古建筑的集成数字化设计（作者：曹闵，北京建工）</vt:lpstr>
      <vt:lpstr>古建筑的集成数字化设计（作者：曹闵，北京建工）</vt:lpstr>
      <vt:lpstr>古建筑的集成数字化设计（作者：曹闵，北京建工）</vt:lpstr>
      <vt:lpstr>学习古建筑需要读哪些书？</vt:lpstr>
      <vt:lpstr>古建筑书单</vt:lpstr>
      <vt:lpstr>走南闯北去看古建筑</vt:lpstr>
      <vt:lpstr>走南闯北去看古建筑（未全部列出）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106</cp:revision>
  <dcterms:created xsi:type="dcterms:W3CDTF">2021-04-10T19:50:57Z</dcterms:created>
  <dcterms:modified xsi:type="dcterms:W3CDTF">2021-05-09T08:24:46Z</dcterms:modified>
</cp:coreProperties>
</file>